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3"/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9144000"/>
  <p:notesSz cx="6858000" cy="9144000"/>
  <p:embeddedFontLst>
    <p:embeddedFont>
      <p:font typeface="Roboto Slab"/>
      <p:regular r:id="rId49"/>
      <p:bold r:id="rId50"/>
    </p:embeddedFont>
    <p:embeddedFont>
      <p:font typeface="Source Sans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Slab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urceSansPro-regular.fntdata"/><Relationship Id="rId50" Type="http://schemas.openxmlformats.org/officeDocument/2006/relationships/font" Target="fonts/RobotoSlab-bold.fntdata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e45ba83b_0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e45ba83b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5a5c3b32_0_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5a5c3b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kernels filter for different things, can be edges, can be colors, can be specific shapes. So if we have a ton of these kernels, we can essentially filter for all the important information in an image.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85a5c3b32_0_27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85a5c3b3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ce45ba83b_0_16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ce45ba83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85a5c3b32_0_28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85a5c3b3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ce45ba83b_0_14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ce45ba83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ce45ba83b_0_15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ce45ba83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ce45ba83b_0_17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ce45ba83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ce45ba83b_0_9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ce45ba83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ce45ba83b_0_1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ce45ba83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ce45ba83b_0_10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ce45ba83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ce45ba83b_0_52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ce45ba83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ce45ba83b_0_11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ce45ba83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ce45ba83b_0_14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ce45ba83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ce45ba83b_0_20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ce45ba83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ce45ba83b_0_21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ce45ba83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ce45ba83b_0_19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ce45ba83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ce45ba83b_0_24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ce45ba83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e45ba83b_0_17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ce45ba83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85a5c3b32_0_30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85a5c3b3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ce45ba83b_0_8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ce45ba83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ce45ba83b_0_25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ce45ba83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ce45ba83b_0_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ce45ba83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ce45ba83b_0_30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ce45ba83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ce45ba83b_0_26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ce45ba83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85a5c3b32_0_31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85a5c3b3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85a5c3b32_0_32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85a5c3b3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5a5c3b32_0_33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5a5c3b3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85a5c3b32_0_3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85a5c3b3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19febde7f_0_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19febde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85a5c3b32_0_4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85a5c3b3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ce45ba83b_0_27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ce45ba83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ce45ba83b_0_29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ce45ba83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85a5c3b32_0_1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85a5c3b3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ce45ba83b_0_29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ce45ba83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fe37e4385_0_10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fe37e438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ce45ba83b_0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ce45ba83b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85a5c3b32_0_17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85a5c3b3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defining the sensor problem, nothing out of the ordinary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e45ba83b_0_3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ce45ba83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ce45ba83b_0_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ce45ba83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85a5c3b32_0_2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85a5c3b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ce45ba83b_0_6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ce45ba83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77" name="Google Shape;77;p16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78" name="Google Shape;78;p16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1" name="Google Shape;81;p16"/>
          <p:cNvCxnSpPr>
            <a:endCxn id="79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 flipH="1" rot="10800000">
            <a:off x="4749075" y="753125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8" name="Google Shape;98;p19"/>
          <p:cNvSpPr txBox="1"/>
          <p:nvPr>
            <p:ph idx="3" type="body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117" name="Google Shape;117;p25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5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626322" y="1339872"/>
            <a:ext cx="253800" cy="253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738050" y="271322"/>
            <a:ext cx="253800" cy="253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136" name="Google Shape;1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1714499"/>
            <a:ext cx="68490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138" name="Google Shape;138;p27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139" name="Google Shape;139;p27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2" name="Google Shape;142;p27"/>
          <p:cNvCxnSpPr>
            <a:endCxn id="140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7"/>
          <p:cNvCxnSpPr/>
          <p:nvPr/>
        </p:nvCxnSpPr>
        <p:spPr>
          <a:xfrm rot="10800000">
            <a:off x="4114800" y="269985"/>
            <a:ext cx="457200" cy="804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7"/>
          <p:cNvCxnSpPr/>
          <p:nvPr/>
        </p:nvCxnSpPr>
        <p:spPr>
          <a:xfrm flipH="1" rot="10800000">
            <a:off x="4749075" y="753125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-87" y="6333125"/>
            <a:ext cx="91440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53" name="Google Shape;153;p29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58" name="Google Shape;158;p30"/>
          <p:cNvSpPr txBox="1"/>
          <p:nvPr>
            <p:ph idx="2" type="body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59" name="Google Shape;159;p30"/>
          <p:cNvSpPr txBox="1"/>
          <p:nvPr>
            <p:ph idx="3" type="body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457200" y="5407123"/>
            <a:ext cx="82296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66" name="Google Shape;166;p32"/>
          <p:cNvSpPr txBox="1"/>
          <p:nvPr>
            <p:ph idx="12" type="sldNum"/>
          </p:nvPr>
        </p:nvSpPr>
        <p:spPr>
          <a:xfrm>
            <a:off x="-92" y="6333125"/>
            <a:ext cx="91440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gif"/><Relationship Id="rId4" Type="http://schemas.openxmlformats.org/officeDocument/2006/relationships/image" Target="../media/image3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jefkine.com/general/2016/09/05/backpropagation-in-convolutional-neural-networks/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hyperlink" Target="https://arxiv.org/pdf/1409.1556.pdf" TargetMode="External"/><Relationship Id="rId10" Type="http://schemas.openxmlformats.org/officeDocument/2006/relationships/hyperlink" Target="http://jmlr.org/papers/v15/srivastava14a.html" TargetMode="External"/><Relationship Id="rId9" Type="http://schemas.openxmlformats.org/officeDocument/2006/relationships/hyperlink" Target="https://arxiv.org/pdf/1508.06576.pdf" TargetMode="External"/><Relationship Id="rId5" Type="http://schemas.openxmlformats.org/officeDocument/2006/relationships/hyperlink" Target="https://arxiv.org/pdf/1512.03385.pdf" TargetMode="External"/><Relationship Id="rId6" Type="http://schemas.openxmlformats.org/officeDocument/2006/relationships/hyperlink" Target="https://arxiv.org/pdf/1602.07261.pdf" TargetMode="External"/><Relationship Id="rId7" Type="http://schemas.openxmlformats.org/officeDocument/2006/relationships/hyperlink" Target="https://arxiv.org/pdf/1704.04861.pdf" TargetMode="External"/><Relationship Id="rId8" Type="http://schemas.openxmlformats.org/officeDocument/2006/relationships/hyperlink" Target="https://pjreddie.com/media/files/papers/YOLOv3.p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ctrTitle"/>
          </p:nvPr>
        </p:nvSpPr>
        <p:spPr>
          <a:xfrm>
            <a:off x="1457775" y="2530550"/>
            <a:ext cx="6803100" cy="24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Lecture 8: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Convolutional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Neural Networks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77" name="Google Shape;177;p35"/>
          <p:cNvGrpSpPr/>
          <p:nvPr/>
        </p:nvGrpSpPr>
        <p:grpSpPr>
          <a:xfrm>
            <a:off x="3451552" y="1737052"/>
            <a:ext cx="3027498" cy="793498"/>
            <a:chOff x="3644952" y="1400027"/>
            <a:chExt cx="3027498" cy="793498"/>
          </a:xfrm>
        </p:grpSpPr>
        <p:pic>
          <p:nvPicPr>
            <p:cNvPr id="178" name="Google Shape;17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4952" y="1400027"/>
              <a:ext cx="723489" cy="71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35"/>
            <p:cNvSpPr txBox="1"/>
            <p:nvPr/>
          </p:nvSpPr>
          <p:spPr>
            <a:xfrm>
              <a:off x="4368450" y="1476225"/>
              <a:ext cx="2304000" cy="7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999999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McGill</a:t>
              </a:r>
              <a:r>
                <a:rPr b="1" lang="en" sz="1200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 </a:t>
              </a:r>
              <a:r>
                <a:rPr b="1" lang="en" sz="1200">
                  <a:solidFill>
                    <a:srgbClr val="CC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Artificial </a:t>
              </a:r>
              <a:endParaRPr b="1" sz="1200">
                <a:solidFill>
                  <a:srgbClr val="CC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Intelligence </a:t>
              </a:r>
              <a:r>
                <a:rPr b="1" lang="en" sz="1200">
                  <a:solidFill>
                    <a:srgbClr val="999999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Society</a:t>
              </a:r>
              <a:endParaRPr sz="1200"/>
            </a:p>
          </p:txBody>
        </p:sp>
      </p:grpSp>
      <p:pic>
        <p:nvPicPr>
          <p:cNvPr id="180" name="Google Shape;180;p35"/>
          <p:cNvPicPr preferRelativeResize="0"/>
          <p:nvPr/>
        </p:nvPicPr>
        <p:blipFill rotWithShape="1">
          <a:blip r:embed="rId4">
            <a:alphaModFix/>
          </a:blip>
          <a:srcRect b="27728" l="0" r="0" t="40212"/>
          <a:stretch/>
        </p:blipFill>
        <p:spPr>
          <a:xfrm>
            <a:off x="1543900" y="2105050"/>
            <a:ext cx="1327200" cy="4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Convolutional Neural Networks (CNNs)</a:t>
            </a:r>
            <a:endParaRPr sz="2400"/>
          </a:p>
        </p:txBody>
      </p:sp>
      <p:sp>
        <p:nvSpPr>
          <p:cNvPr id="270" name="Google Shape;270;p4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4"/>
          <p:cNvSpPr txBox="1"/>
          <p:nvPr/>
        </p:nvSpPr>
        <p:spPr>
          <a:xfrm>
            <a:off x="786150" y="1582175"/>
            <a:ext cx="77619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CNNs, we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apply convolutional filters to an image to consider </a:t>
            </a:r>
            <a:r>
              <a:rPr lang="en" sz="1800">
                <a:solidFill>
                  <a:srgbClr val="242729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b="1" lang="en" sz="1800">
                <a:solidFill>
                  <a:srgbClr val="242729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neighborhood of inputs before considering the correlation of that pixel with those on the other side of the image.</a:t>
            </a:r>
            <a:endParaRPr b="1" sz="1800">
              <a:solidFill>
                <a:srgbClr val="242729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729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729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63" y="3058899"/>
            <a:ext cx="7340274" cy="27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5"/>
          <p:cNvPicPr preferRelativeResize="0"/>
          <p:nvPr/>
        </p:nvPicPr>
        <p:blipFill rotWithShape="1">
          <a:blip r:embed="rId3">
            <a:alphaModFix/>
          </a:blip>
          <a:srcRect b="5434" l="0" r="0" t="15232"/>
          <a:stretch/>
        </p:blipFill>
        <p:spPr>
          <a:xfrm>
            <a:off x="786162" y="3161475"/>
            <a:ext cx="7778076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The Big Picture</a:t>
            </a:r>
            <a:endParaRPr sz="2400"/>
          </a:p>
        </p:txBody>
      </p:sp>
      <p:sp>
        <p:nvSpPr>
          <p:cNvPr id="279" name="Google Shape;279;p45"/>
          <p:cNvSpPr txBox="1"/>
          <p:nvPr>
            <p:ph idx="4294967295" type="body"/>
          </p:nvPr>
        </p:nvSpPr>
        <p:spPr>
          <a:xfrm>
            <a:off x="786150" y="1347725"/>
            <a:ext cx="73272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have 3 stages: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Pooling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 - Fully Connected Layer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0" name="Google Shape;280;p45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b="5434" l="0" r="0" t="15232"/>
          <a:stretch/>
        </p:blipFill>
        <p:spPr>
          <a:xfrm>
            <a:off x="786162" y="3161475"/>
            <a:ext cx="7778076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The Big Picture</a:t>
            </a:r>
            <a:endParaRPr sz="2400"/>
          </a:p>
        </p:txBody>
      </p:sp>
      <p:sp>
        <p:nvSpPr>
          <p:cNvPr id="287" name="Google Shape;287;p46"/>
          <p:cNvSpPr txBox="1"/>
          <p:nvPr>
            <p:ph idx="4294967295" type="body"/>
          </p:nvPr>
        </p:nvSpPr>
        <p:spPr>
          <a:xfrm>
            <a:off x="786150" y="1347725"/>
            <a:ext cx="73272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have 3 stages: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 Layer(s)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Pooling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 - Fully Connected Layer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8" name="Google Shape;288;p46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294" name="Google Shape;294;p47"/>
          <p:cNvSpPr txBox="1"/>
          <p:nvPr>
            <p:ph idx="4294967295" type="body"/>
          </p:nvPr>
        </p:nvSpPr>
        <p:spPr>
          <a:xfrm>
            <a:off x="786150" y="1347725"/>
            <a:ext cx="77007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goal of a convolution layer is to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extract the high level features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out from an image using convolution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al filters,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called the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kernel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.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 3x3 kernel is usually used, but a 5x5 and 7x7 can also work depending on applications.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This is a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hyperparameter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to explore.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975" y="3256349"/>
            <a:ext cx="4571551" cy="278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02" name="Google Shape;302;p48"/>
          <p:cNvSpPr txBox="1"/>
          <p:nvPr>
            <p:ph idx="4294967295" type="body"/>
          </p:nvPr>
        </p:nvSpPr>
        <p:spPr>
          <a:xfrm>
            <a:off x="786150" y="1347725"/>
            <a:ext cx="7774200" cy="12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There can be multiple convolution layers where earlier layers captures low-level features such as edges or colours while added layers capture high-level features such as facial parts.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Below are examples of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feature maps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created from a convolution layer.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3" name="Google Shape;303;p4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00389"/>
            <a:ext cx="8839200" cy="276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10" name="Google Shape;310;p49"/>
          <p:cNvSpPr txBox="1"/>
          <p:nvPr>
            <p:ph idx="4294967295" type="body"/>
          </p:nvPr>
        </p:nvSpPr>
        <p:spPr>
          <a:xfrm>
            <a:off x="786150" y="1347725"/>
            <a:ext cx="76182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CNNs and deep learning in general, the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features are learned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rather than manually selected during the data preprocessing phase.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11" name="Google Shape;311;p4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38" y="2552625"/>
            <a:ext cx="66008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18" name="Google Shape;318;p50"/>
          <p:cNvSpPr txBox="1"/>
          <p:nvPr>
            <p:ph idx="4294967295" type="body"/>
          </p:nvPr>
        </p:nvSpPr>
        <p:spPr>
          <a:xfrm>
            <a:off x="786150" y="1494675"/>
            <a:ext cx="7443300" cy="12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Each convolution layers helps to extract a different set of features.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19" name="Google Shape;319;p5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75" y="2416077"/>
            <a:ext cx="8205450" cy="298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26" name="Google Shape;326;p5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400" y="2279071"/>
            <a:ext cx="5691199" cy="34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1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34" name="Google Shape;334;p52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52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 rotWithShape="1">
          <a:blip r:embed="rId3">
            <a:alphaModFix/>
          </a:blip>
          <a:srcRect b="0" l="6777" r="0" t="0"/>
          <a:stretch/>
        </p:blipFill>
        <p:spPr>
          <a:xfrm>
            <a:off x="2140062" y="1966675"/>
            <a:ext cx="4863874" cy="4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42" name="Google Shape;342;p5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53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44" name="Google Shape;3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88" y="2201325"/>
            <a:ext cx="5723825" cy="348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Today’s Agenda</a:t>
            </a:r>
            <a:endParaRPr sz="2400"/>
          </a:p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786150" y="1682267"/>
            <a:ext cx="7571700" cy="4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Convolutions and Sensor Problem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CNNs - Convolution Layer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CNNs - Pooling Layer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CNNs - Fully Connected Layer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Types of CNN Architectures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Regularization in CNNs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7" name="Google Shape;187;p36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50" name="Google Shape;350;p5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54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186" y="2167075"/>
            <a:ext cx="6025626" cy="36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58" name="Google Shape;358;p55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5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visualize exactly how a convolution would 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738" y="1974272"/>
            <a:ext cx="6944526" cy="405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66" name="Google Shape;366;p56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56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 can change the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stride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of the convolution depending on whether we want more or less overlap. (Usually use stride = 1)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525" y="2939125"/>
            <a:ext cx="3328875" cy="21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00" y="2988998"/>
            <a:ext cx="3484801" cy="20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75" name="Google Shape;375;p57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7"/>
          <p:cNvSpPr txBox="1"/>
          <p:nvPr/>
        </p:nvSpPr>
        <p:spPr>
          <a:xfrm>
            <a:off x="864600" y="1542200"/>
            <a:ext cx="7414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 usually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padding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(0 pixels) to the outside of the image to keep the input size the same as its feature map.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77" name="Google Shape;3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663" y="2420400"/>
            <a:ext cx="5664674" cy="35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83" name="Google Shape;383;p5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58"/>
          <p:cNvSpPr txBox="1"/>
          <p:nvPr/>
        </p:nvSpPr>
        <p:spPr>
          <a:xfrm>
            <a:off x="786150" y="1347725"/>
            <a:ext cx="77496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We perform multiple convolutions on an input, each using a different filter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(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filter count)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and resulting in a distinct feature map.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We then stack them together as the output of our convolution layer.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5" name="Google Shape;3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50" y="2865500"/>
            <a:ext cx="5001051" cy="28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8"/>
          <p:cNvSpPr txBox="1"/>
          <p:nvPr/>
        </p:nvSpPr>
        <p:spPr>
          <a:xfrm>
            <a:off x="6169400" y="4438425"/>
            <a:ext cx="25134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A quick note that the depth of the convolution filter should match the number of channels of the image (RGB = 3 channels).</a:t>
            </a:r>
            <a:endParaRPr>
              <a:solidFill>
                <a:srgbClr val="66666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Convolution Layer(s)</a:t>
            </a:r>
            <a:endParaRPr sz="2400"/>
          </a:p>
        </p:txBody>
      </p:sp>
      <p:sp>
        <p:nvSpPr>
          <p:cNvPr id="392" name="Google Shape;392;p5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59"/>
          <p:cNvSpPr txBox="1"/>
          <p:nvPr/>
        </p:nvSpPr>
        <p:spPr>
          <a:xfrm>
            <a:off x="697200" y="1484125"/>
            <a:ext cx="77496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Summarizing the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hyperparameters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in a convolution layers: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Filter Size - Usually 3x3, but 5x5 and 7x7 can sometimes work.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Filter Count - Most variable parameter but is usually a power of 2 between 32 and 1024. High counts are prone to overfitting. The filter count usually increases at deeper layers.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Stride - Usually 1.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Padding - Usually enabled.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4" name="Google Shape;3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150" y="3747400"/>
            <a:ext cx="4080075" cy="23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0"/>
          <p:cNvPicPr preferRelativeResize="0"/>
          <p:nvPr/>
        </p:nvPicPr>
        <p:blipFill rotWithShape="1">
          <a:blip r:embed="rId3">
            <a:alphaModFix/>
          </a:blip>
          <a:srcRect b="5434" l="0" r="0" t="15232"/>
          <a:stretch/>
        </p:blipFill>
        <p:spPr>
          <a:xfrm>
            <a:off x="786162" y="3161475"/>
            <a:ext cx="7778076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The Big Picture</a:t>
            </a:r>
            <a:endParaRPr sz="2400"/>
          </a:p>
        </p:txBody>
      </p:sp>
      <p:sp>
        <p:nvSpPr>
          <p:cNvPr id="401" name="Google Shape;401;p60"/>
          <p:cNvSpPr txBox="1"/>
          <p:nvPr>
            <p:ph idx="4294967295" type="body"/>
          </p:nvPr>
        </p:nvSpPr>
        <p:spPr>
          <a:xfrm>
            <a:off x="786150" y="1347725"/>
            <a:ext cx="73272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have 3 stages: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Pooling Layer(s)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 - Fully Connected Layer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2" name="Google Shape;402;p6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Pooling Layer(s)</a:t>
            </a:r>
            <a:endParaRPr sz="2400"/>
          </a:p>
        </p:txBody>
      </p:sp>
      <p:sp>
        <p:nvSpPr>
          <p:cNvPr id="408" name="Google Shape;408;p6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61"/>
          <p:cNvSpPr txBox="1"/>
          <p:nvPr/>
        </p:nvSpPr>
        <p:spPr>
          <a:xfrm>
            <a:off x="586125" y="1511325"/>
            <a:ext cx="77619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goal of a pooling layer is to reduce the spatial size of the convolved feature. There are two main types of pooling layers:</a:t>
            </a:r>
            <a:endParaRPr/>
          </a:p>
        </p:txBody>
      </p:sp>
      <p:sp>
        <p:nvSpPr>
          <p:cNvPr id="410" name="Google Shape;410;p61"/>
          <p:cNvSpPr txBox="1"/>
          <p:nvPr>
            <p:ph idx="4294967295" type="body"/>
          </p:nvPr>
        </p:nvSpPr>
        <p:spPr>
          <a:xfrm>
            <a:off x="586125" y="2278825"/>
            <a:ext cx="3814500" cy="3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Max pooling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returns the maximum value from the portion of the image covered by the kernel.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Average pooling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returns the average of all values from the portion of the image covered by the kernel.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L2 norm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and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weighted average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are other types.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425" y="2205348"/>
            <a:ext cx="4203826" cy="312321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1"/>
          <p:cNvSpPr txBox="1"/>
          <p:nvPr/>
        </p:nvSpPr>
        <p:spPr>
          <a:xfrm>
            <a:off x="5226450" y="5536750"/>
            <a:ext cx="3520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Note that the size of the pooling window is another hyperparameter.</a:t>
            </a:r>
            <a:endParaRPr>
              <a:solidFill>
                <a:srgbClr val="66666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Pooling Layer(s)</a:t>
            </a:r>
            <a:endParaRPr sz="2400"/>
          </a:p>
        </p:txBody>
      </p:sp>
      <p:sp>
        <p:nvSpPr>
          <p:cNvPr id="418" name="Google Shape;418;p62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62"/>
          <p:cNvSpPr txBox="1"/>
          <p:nvPr/>
        </p:nvSpPr>
        <p:spPr>
          <a:xfrm>
            <a:off x="786150" y="1582175"/>
            <a:ext cx="776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Max pooling has shown better empirical results, but the type of pooling layer that you use depends on the scenario:</a:t>
            </a:r>
            <a:endParaRPr/>
          </a:p>
        </p:txBody>
      </p:sp>
      <p:pic>
        <p:nvPicPr>
          <p:cNvPr id="420" name="Google Shape;4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2420375"/>
            <a:ext cx="5962649" cy="39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Pooling Layer(s)</a:t>
            </a:r>
            <a:endParaRPr sz="2400"/>
          </a:p>
        </p:txBody>
      </p:sp>
      <p:sp>
        <p:nvSpPr>
          <p:cNvPr id="426" name="Google Shape;426;p6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63"/>
          <p:cNvSpPr txBox="1"/>
          <p:nvPr/>
        </p:nvSpPr>
        <p:spPr>
          <a:xfrm>
            <a:off x="786150" y="1582175"/>
            <a:ext cx="80559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While pooling reduces the height and width of the feature map, it does not change the depth as pooling performs independently on each depth.</a:t>
            </a:r>
            <a:endParaRPr/>
          </a:p>
        </p:txBody>
      </p:sp>
      <p:pic>
        <p:nvPicPr>
          <p:cNvPr id="428" name="Google Shape;4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075" y="2519075"/>
            <a:ext cx="4813624" cy="35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Convolutions</a:t>
            </a:r>
            <a:endParaRPr sz="2400"/>
          </a:p>
        </p:txBody>
      </p:sp>
      <p:sp>
        <p:nvSpPr>
          <p:cNvPr id="193" name="Google Shape;193;p37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7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95" name="Google Shape;195;p37"/>
          <p:cNvSpPr txBox="1"/>
          <p:nvPr/>
        </p:nvSpPr>
        <p:spPr>
          <a:xfrm>
            <a:off x="786150" y="1433275"/>
            <a:ext cx="81669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A 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convolution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 is a mathematical operation on two functions which produces a third one. 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It can be calculated with the following mathematical equation: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rPr>
              <a:t>    </a:t>
            </a:r>
            <a:r>
              <a:rPr i="1" lang="en" sz="2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i="1" lang="en" sz="28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s(t) = </a:t>
            </a:r>
            <a:r>
              <a:rPr i="1" lang="en" sz="280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∫ f(a)g(t-a)da  </a:t>
            </a:r>
            <a:r>
              <a:rPr i="1" lang="en" sz="2800">
                <a:solidFill>
                  <a:srgbClr val="66666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</a:t>
            </a:r>
            <a:r>
              <a:rPr i="1" lang="en" sz="280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s(t)=(f*g)(t)</a:t>
            </a:r>
            <a:endParaRPr i="1" sz="2800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cxnSp>
        <p:nvCxnSpPr>
          <p:cNvPr id="196" name="Google Shape;196;p37"/>
          <p:cNvCxnSpPr/>
          <p:nvPr/>
        </p:nvCxnSpPr>
        <p:spPr>
          <a:xfrm>
            <a:off x="4399550" y="3428992"/>
            <a:ext cx="1087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738" y="4146355"/>
            <a:ext cx="7148526" cy="21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Pooling Layer(s)</a:t>
            </a:r>
            <a:endParaRPr sz="2400"/>
          </a:p>
        </p:txBody>
      </p:sp>
      <p:sp>
        <p:nvSpPr>
          <p:cNvPr id="434" name="Google Shape;434;p6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64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36" name="Google Shape;436;p64"/>
          <p:cNvSpPr txBox="1"/>
          <p:nvPr>
            <p:ph idx="4294967295" type="body"/>
          </p:nvPr>
        </p:nvSpPr>
        <p:spPr>
          <a:xfrm>
            <a:off x="786150" y="1347725"/>
            <a:ext cx="7327200" cy="46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This helps to reduce the number of dimensions which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shortens training time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and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prevents overfitting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Dominant features are extracted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and thus maintaining the process of effectively training the model.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Essentially the pooling layer takes an area and performs a statistical summary of it.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This allows us to achieve the goal of reducing the number of dimension, but without losing important information.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5"/>
          <p:cNvPicPr preferRelativeResize="0"/>
          <p:nvPr/>
        </p:nvPicPr>
        <p:blipFill rotWithShape="1">
          <a:blip r:embed="rId3">
            <a:alphaModFix/>
          </a:blip>
          <a:srcRect b="5434" l="0" r="0" t="15232"/>
          <a:stretch/>
        </p:blipFill>
        <p:spPr>
          <a:xfrm>
            <a:off x="786162" y="3161475"/>
            <a:ext cx="7778076" cy="2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CNNs - The Big Picture</a:t>
            </a:r>
            <a:endParaRPr sz="2400"/>
          </a:p>
        </p:txBody>
      </p:sp>
      <p:sp>
        <p:nvSpPr>
          <p:cNvPr id="443" name="Google Shape;443;p65"/>
          <p:cNvSpPr txBox="1"/>
          <p:nvPr>
            <p:ph idx="4294967295" type="body"/>
          </p:nvPr>
        </p:nvSpPr>
        <p:spPr>
          <a:xfrm>
            <a:off x="786150" y="1347725"/>
            <a:ext cx="73272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have 3 stages: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Pooling Layer(s)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 - Fully Connected Layer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4" name="Google Shape;444;p65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Fully Connected Layer</a:t>
            </a:r>
            <a:endParaRPr sz="2400"/>
          </a:p>
        </p:txBody>
      </p:sp>
      <p:sp>
        <p:nvSpPr>
          <p:cNvPr id="450" name="Google Shape;450;p66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66"/>
          <p:cNvSpPr txBox="1"/>
          <p:nvPr/>
        </p:nvSpPr>
        <p:spPr>
          <a:xfrm>
            <a:off x="786150" y="1582171"/>
            <a:ext cx="77619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52" name="Google Shape;452;p66"/>
          <p:cNvSpPr txBox="1"/>
          <p:nvPr>
            <p:ph idx="4294967295" type="body"/>
          </p:nvPr>
        </p:nvSpPr>
        <p:spPr>
          <a:xfrm>
            <a:off x="786150" y="1347725"/>
            <a:ext cx="7327200" cy="22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reduced form of our image is flattened into a column vector and is fed through a feed forward neural network.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training happens the same way (using backpropagation and gradient descent), but the math is just more complex.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depth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explanation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if you are interested.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53" name="Google Shape;453;p66"/>
          <p:cNvPicPr preferRelativeResize="0"/>
          <p:nvPr/>
        </p:nvPicPr>
        <p:blipFill rotWithShape="1">
          <a:blip r:embed="rId4">
            <a:alphaModFix/>
          </a:blip>
          <a:srcRect b="5434" l="0" r="0" t="15232"/>
          <a:stretch/>
        </p:blipFill>
        <p:spPr>
          <a:xfrm>
            <a:off x="616750" y="3524250"/>
            <a:ext cx="7910501" cy="27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Types of Architectures</a:t>
            </a:r>
            <a:endParaRPr sz="2400"/>
          </a:p>
        </p:txBody>
      </p:sp>
      <p:sp>
        <p:nvSpPr>
          <p:cNvPr id="459" name="Google Shape;459;p67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67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61" name="Google Shape;461;p67"/>
          <p:cNvSpPr txBox="1"/>
          <p:nvPr>
            <p:ph idx="4294967295" type="body"/>
          </p:nvPr>
        </p:nvSpPr>
        <p:spPr>
          <a:xfrm>
            <a:off x="786150" y="1347725"/>
            <a:ext cx="73272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There are various state-of-the-art CNN architectures that have been developed and commonly used in real world applications.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Some popular examples include the following: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LeNet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AlexNet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VGGNet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GoogLeNet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ResNet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YOLO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Types of Architectures (VGGNet)</a:t>
            </a:r>
            <a:endParaRPr sz="2400"/>
          </a:p>
        </p:txBody>
      </p:sp>
      <p:sp>
        <p:nvSpPr>
          <p:cNvPr id="467" name="Google Shape;467;p6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68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69" name="Google Shape;469;p68"/>
          <p:cNvSpPr txBox="1"/>
          <p:nvPr>
            <p:ph idx="4294967295" type="body"/>
          </p:nvPr>
        </p:nvSpPr>
        <p:spPr>
          <a:xfrm>
            <a:off x="786150" y="1540475"/>
            <a:ext cx="26307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Popular network used for object recognition.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824" y="1504950"/>
            <a:ext cx="4723776" cy="45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Types of Architectures (ResNet)</a:t>
            </a:r>
            <a:endParaRPr sz="2400"/>
          </a:p>
        </p:txBody>
      </p:sp>
      <p:sp>
        <p:nvSpPr>
          <p:cNvPr id="476" name="Google Shape;476;p6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9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8" name="Google Shape;4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2595075"/>
            <a:ext cx="8801100" cy="24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9"/>
          <p:cNvSpPr txBox="1"/>
          <p:nvPr/>
        </p:nvSpPr>
        <p:spPr>
          <a:xfrm>
            <a:off x="731100" y="1710750"/>
            <a:ext cx="78720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Introduces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identity shortcut connections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that skip one or more layers.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CNNs - Types of Architectures (YOLO)</a:t>
            </a:r>
            <a:endParaRPr sz="2400"/>
          </a:p>
        </p:txBody>
      </p:sp>
      <p:sp>
        <p:nvSpPr>
          <p:cNvPr id="485" name="Google Shape;485;p7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70"/>
          <p:cNvSpPr txBox="1"/>
          <p:nvPr/>
        </p:nvSpPr>
        <p:spPr>
          <a:xfrm>
            <a:off x="786150" y="1582167"/>
            <a:ext cx="7761900" cy="4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7" name="Google Shape;487;p70"/>
          <p:cNvSpPr txBox="1"/>
          <p:nvPr>
            <p:ph idx="4294967295" type="body"/>
          </p:nvPr>
        </p:nvSpPr>
        <p:spPr>
          <a:xfrm>
            <a:off x="786150" y="1433450"/>
            <a:ext cx="7327200" cy="4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Performs both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localization and classification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in one step.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88" name="Google Shape;4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63" y="2317198"/>
            <a:ext cx="7015174" cy="36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CNN Advantages</a:t>
            </a:r>
            <a:endParaRPr sz="2400"/>
          </a:p>
        </p:txBody>
      </p:sp>
      <p:sp>
        <p:nvSpPr>
          <p:cNvPr id="494" name="Google Shape;494;p71"/>
          <p:cNvSpPr txBox="1"/>
          <p:nvPr>
            <p:ph idx="4294967295" type="body"/>
          </p:nvPr>
        </p:nvSpPr>
        <p:spPr>
          <a:xfrm>
            <a:off x="786150" y="1347725"/>
            <a:ext cx="73209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Using convolutions give us the following advantages: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Feature Extraction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○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Automatically captures and learns relevant features.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Lower Computational Load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○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Reduced dimensionality helps to speed up training time.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Spatial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Invariance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○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Since weights are repeated across space, it does not matter where an object may be located in a photo.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Performance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○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CNNs are a breakthrough discovery which greatly outperforms traditional ML algorithms in computer vision and other tasks.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				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5" name="Google Shape;495;p7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Dropout - Regularization Technique</a:t>
            </a:r>
            <a:endParaRPr sz="2400"/>
          </a:p>
        </p:txBody>
      </p:sp>
      <p:sp>
        <p:nvSpPr>
          <p:cNvPr id="501" name="Google Shape;501;p72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72"/>
          <p:cNvSpPr txBox="1"/>
          <p:nvPr/>
        </p:nvSpPr>
        <p:spPr>
          <a:xfrm>
            <a:off x="786150" y="1582171"/>
            <a:ext cx="77619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03" name="Google Shape;503;p72"/>
          <p:cNvSpPr txBox="1"/>
          <p:nvPr>
            <p:ph idx="4294967295" type="body"/>
          </p:nvPr>
        </p:nvSpPr>
        <p:spPr>
          <a:xfrm>
            <a:off x="786150" y="1347725"/>
            <a:ext cx="7884300" cy="4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 common regularization technique in deep learning is called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dropout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Let’s imagine a scenario: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You are the only UI developer at a web development company.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Since you go to work everyday and you are very good at your role, no one else has ever bothered to learn how to do your job.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You got sick suddenly, and now the company is in trouble because no one else even knows HTML/CSS/Javascript and there are huge deadlines approaching fast.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Dropout - Regularization Technique</a:t>
            </a:r>
            <a:endParaRPr sz="2400"/>
          </a:p>
        </p:txBody>
      </p:sp>
      <p:sp>
        <p:nvSpPr>
          <p:cNvPr id="509" name="Google Shape;509;p7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73"/>
          <p:cNvSpPr txBox="1"/>
          <p:nvPr/>
        </p:nvSpPr>
        <p:spPr>
          <a:xfrm>
            <a:off x="786150" y="1582171"/>
            <a:ext cx="77619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11" name="Google Shape;511;p73"/>
          <p:cNvSpPr txBox="1"/>
          <p:nvPr>
            <p:ph idx="4294967295" type="body"/>
          </p:nvPr>
        </p:nvSpPr>
        <p:spPr>
          <a:xfrm>
            <a:off x="786150" y="1347725"/>
            <a:ext cx="7713000" cy="4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Now imagine a different scenario: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You are the only UI developer at a web development company.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Everyday, you flip a coin to decide whether you will go to work or not. You know you won’t get fired, because your mom is the CEO.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Each time you aren’t at work, someone else does the work that you were responsible for. 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You got sick suddenly and there are huge deadlines approaching. </a:t>
            </a:r>
            <a:b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While it is more work, a little bit of extra effort from each person should be enough to help cover for your long absence.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Convolutions</a:t>
            </a:r>
            <a:endParaRPr sz="2400"/>
          </a:p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8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5" name="Google Shape;205;p38"/>
          <p:cNvSpPr txBox="1"/>
          <p:nvPr/>
        </p:nvSpPr>
        <p:spPr>
          <a:xfrm>
            <a:off x="786150" y="1704744"/>
            <a:ext cx="67290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There is also a discrete version of the convolution operation where we replace the integral with the sum.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138" y="2857283"/>
            <a:ext cx="6265274" cy="12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Dropout - Regularization Technique</a:t>
            </a:r>
            <a:endParaRPr sz="2400"/>
          </a:p>
        </p:txBody>
      </p:sp>
      <p:sp>
        <p:nvSpPr>
          <p:cNvPr id="517" name="Google Shape;517;p74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74"/>
          <p:cNvSpPr txBox="1"/>
          <p:nvPr/>
        </p:nvSpPr>
        <p:spPr>
          <a:xfrm>
            <a:off x="786150" y="1582171"/>
            <a:ext cx="77619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19" name="Google Shape;519;p74"/>
          <p:cNvSpPr txBox="1"/>
          <p:nvPr>
            <p:ph idx="4294967295" type="body"/>
          </p:nvPr>
        </p:nvSpPr>
        <p:spPr>
          <a:xfrm>
            <a:off x="786150" y="1347725"/>
            <a:ext cx="7713000" cy="44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This is basically the idea of dropout -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disabling neurons with probability p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so that the network isn’t dependent on one node.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Dropout can be applied to input or hidden layers, but not output.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20" name="Google Shape;5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275" y="2758975"/>
            <a:ext cx="6135451" cy="31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</a:rPr>
              <a:t>Further Reading</a:t>
            </a:r>
            <a:endParaRPr sz="2400"/>
          </a:p>
        </p:txBody>
      </p:sp>
      <p:sp>
        <p:nvSpPr>
          <p:cNvPr id="526" name="Google Shape;526;p75"/>
          <p:cNvSpPr txBox="1"/>
          <p:nvPr>
            <p:ph idx="4294967295" type="body"/>
          </p:nvPr>
        </p:nvSpPr>
        <p:spPr>
          <a:xfrm>
            <a:off x="786150" y="1682267"/>
            <a:ext cx="73272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Alexnet: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https://papers.nips.cc/paper/4824-imagenet-classification-with-deep-convolutional-neural-networks.pdf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VGG: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4"/>
              </a:rPr>
              <a:t>https://arxiv.org/pdf/1409.1556.pdf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Resnet: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5"/>
              </a:rPr>
              <a:t>https://arxiv.org/pdf/1512.03385.pdf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Inception-Resnet v4: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6"/>
              </a:rPr>
              <a:t>https://arxiv.org/pdf/1602.07261.pdf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MobileNet: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7"/>
              </a:rPr>
              <a:t>https://arxiv.org/pdf/1704.04861.pdf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YOLOv3: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8"/>
              </a:rPr>
              <a:t>https://pjreddie.com/media/files/papers/YOLOv3.pdf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Original Style Transfer: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9"/>
              </a:rPr>
              <a:t>https://arxiv.org/pdf/1508.06576.pdf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Char char="●"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Dropout: </a:t>
            </a:r>
            <a:r>
              <a:rPr lang="en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10"/>
              </a:rPr>
              <a:t>http://jmlr.org/papers/v15/srivastava14a.html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27" name="Google Shape;527;p75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 txBox="1"/>
          <p:nvPr>
            <p:ph idx="4294967295" type="ctrTitle"/>
          </p:nvPr>
        </p:nvSpPr>
        <p:spPr>
          <a:xfrm>
            <a:off x="1180675" y="1628073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C0000"/>
                </a:solidFill>
              </a:rPr>
              <a:t>Thanks!</a:t>
            </a:r>
            <a:endParaRPr b="1" sz="6000">
              <a:solidFill>
                <a:srgbClr val="CC0000"/>
              </a:solidFill>
            </a:endParaRPr>
          </a:p>
        </p:txBody>
      </p:sp>
      <p:sp>
        <p:nvSpPr>
          <p:cNvPr id="533" name="Google Shape;533;p76"/>
          <p:cNvSpPr txBox="1"/>
          <p:nvPr>
            <p:ph idx="4294967295" type="subTitle"/>
          </p:nvPr>
        </p:nvSpPr>
        <p:spPr>
          <a:xfrm>
            <a:off x="1180675" y="3078675"/>
            <a:ext cx="65937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534" name="Google Shape;534;p7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5" name="Google Shape;535;p76"/>
          <p:cNvGrpSpPr/>
          <p:nvPr/>
        </p:nvGrpSpPr>
        <p:grpSpPr>
          <a:xfrm>
            <a:off x="3162652" y="4125077"/>
            <a:ext cx="3027498" cy="793498"/>
            <a:chOff x="3644952" y="1400027"/>
            <a:chExt cx="3027498" cy="793498"/>
          </a:xfrm>
        </p:grpSpPr>
        <p:pic>
          <p:nvPicPr>
            <p:cNvPr id="536" name="Google Shape;536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4952" y="1400027"/>
              <a:ext cx="723489" cy="71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76"/>
            <p:cNvSpPr txBox="1"/>
            <p:nvPr/>
          </p:nvSpPr>
          <p:spPr>
            <a:xfrm>
              <a:off x="4368450" y="1476225"/>
              <a:ext cx="2304000" cy="7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999999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McGill</a:t>
              </a:r>
              <a:r>
                <a:rPr b="1" lang="en" sz="1200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 </a:t>
              </a:r>
              <a:r>
                <a:rPr b="1" lang="en" sz="1200">
                  <a:solidFill>
                    <a:srgbClr val="CC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Artificial </a:t>
              </a:r>
              <a:endParaRPr b="1" sz="1200">
                <a:solidFill>
                  <a:srgbClr val="CC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Intelligence </a:t>
              </a:r>
              <a:r>
                <a:rPr b="1" lang="en" sz="1200">
                  <a:solidFill>
                    <a:srgbClr val="999999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Society</a:t>
              </a:r>
              <a:endParaRPr sz="1200"/>
            </a:p>
          </p:txBody>
        </p:sp>
      </p:grpSp>
      <p:pic>
        <p:nvPicPr>
          <p:cNvPr id="538" name="Google Shape;538;p76"/>
          <p:cNvPicPr preferRelativeResize="0"/>
          <p:nvPr/>
        </p:nvPicPr>
        <p:blipFill rotWithShape="1">
          <a:blip r:embed="rId4">
            <a:alphaModFix/>
          </a:blip>
          <a:srcRect b="27728" l="0" r="0" t="40212"/>
          <a:stretch/>
        </p:blipFill>
        <p:spPr>
          <a:xfrm>
            <a:off x="1255000" y="4493075"/>
            <a:ext cx="1327200" cy="4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Sensor Problem</a:t>
            </a:r>
            <a:endParaRPr sz="2400"/>
          </a:p>
        </p:txBody>
      </p:sp>
      <p:sp>
        <p:nvSpPr>
          <p:cNvPr id="212" name="Google Shape;212;p39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4" name="Google Shape;214;p39"/>
          <p:cNvSpPr txBox="1"/>
          <p:nvPr/>
        </p:nvSpPr>
        <p:spPr>
          <a:xfrm>
            <a:off x="786150" y="1550429"/>
            <a:ext cx="67290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Say we have a sensor that outputs a noisy signal.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This signal is time dependent -&gt; </a:t>
            </a:r>
            <a:r>
              <a:rPr b="1" i="1" lang="en" sz="1800">
                <a:latin typeface="Roboto Slab"/>
                <a:ea typeface="Roboto Slab"/>
                <a:cs typeface="Roboto Slab"/>
                <a:sym typeface="Roboto Slab"/>
              </a:rPr>
              <a:t>x(t)</a:t>
            </a:r>
            <a:endParaRPr b="1" i="1"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663" y="2841525"/>
            <a:ext cx="4291025" cy="1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313" y="3034425"/>
            <a:ext cx="1428750" cy="1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9"/>
          <p:cNvCxnSpPr>
            <a:stCxn id="216" idx="3"/>
            <a:endCxn id="215" idx="1"/>
          </p:cNvCxnSpPr>
          <p:nvPr/>
        </p:nvCxnSpPr>
        <p:spPr>
          <a:xfrm>
            <a:off x="2332063" y="3748800"/>
            <a:ext cx="161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9"/>
          <p:cNvSpPr txBox="1"/>
          <p:nvPr/>
        </p:nvSpPr>
        <p:spPr>
          <a:xfrm>
            <a:off x="786150" y="4975925"/>
            <a:ext cx="7618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Convolutions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can be used to smooth out this signal. How?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Sensor Problem </a:t>
            </a:r>
            <a:endParaRPr sz="2400"/>
          </a:p>
        </p:txBody>
      </p:sp>
      <p:sp>
        <p:nvSpPr>
          <p:cNvPr id="224" name="Google Shape;224;p40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0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26" name="Google Shape;226;p40"/>
          <p:cNvSpPr txBox="1"/>
          <p:nvPr/>
        </p:nvSpPr>
        <p:spPr>
          <a:xfrm>
            <a:off x="786150" y="1433275"/>
            <a:ext cx="76182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We can 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convolute 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a signal with our original one to obtain a new smoothened signal, with 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minimal information loss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Note that this method takes a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 weighted average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 of the most recent data at each point in order to denoise the signal.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575" y="3108900"/>
            <a:ext cx="2692276" cy="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 txBox="1"/>
          <p:nvPr/>
        </p:nvSpPr>
        <p:spPr>
          <a:xfrm>
            <a:off x="4233000" y="4700000"/>
            <a:ext cx="724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Roboto Slab"/>
                <a:ea typeface="Roboto Slab"/>
                <a:cs typeface="Roboto Slab"/>
                <a:sym typeface="Roboto Slab"/>
              </a:rPr>
              <a:t>g(t)</a:t>
            </a:r>
            <a:endParaRPr b="1" sz="2400">
              <a:solidFill>
                <a:srgbClr val="3C78D8"/>
              </a:solidFill>
            </a:endParaRPr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50" y="3010325"/>
            <a:ext cx="2692277" cy="11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376" y="3286475"/>
            <a:ext cx="581750" cy="58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40"/>
          <p:cNvCxnSpPr>
            <a:stCxn id="229" idx="3"/>
            <a:endCxn id="230" idx="1"/>
          </p:cNvCxnSpPr>
          <p:nvPr/>
        </p:nvCxnSpPr>
        <p:spPr>
          <a:xfrm flipH="1" rot="10800000">
            <a:off x="3018927" y="3577475"/>
            <a:ext cx="1285500" cy="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40"/>
          <p:cNvCxnSpPr>
            <a:stCxn id="227" idx="1"/>
            <a:endCxn id="230" idx="3"/>
          </p:cNvCxnSpPr>
          <p:nvPr/>
        </p:nvCxnSpPr>
        <p:spPr>
          <a:xfrm rot="10800000">
            <a:off x="4886075" y="3577350"/>
            <a:ext cx="1285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33" name="Google Shape;233;p40"/>
          <p:cNvCxnSpPr>
            <a:stCxn id="228" idx="0"/>
            <a:endCxn id="230" idx="2"/>
          </p:cNvCxnSpPr>
          <p:nvPr/>
        </p:nvCxnSpPr>
        <p:spPr>
          <a:xfrm rot="10800000">
            <a:off x="4595250" y="3868100"/>
            <a:ext cx="0" cy="831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40"/>
          <p:cNvSpPr/>
          <p:nvPr/>
        </p:nvSpPr>
        <p:spPr>
          <a:xfrm>
            <a:off x="4138050" y="4733150"/>
            <a:ext cx="900000" cy="52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Sensor Problem </a:t>
            </a:r>
            <a:endParaRPr sz="2400"/>
          </a:p>
        </p:txBody>
      </p:sp>
      <p:sp>
        <p:nvSpPr>
          <p:cNvPr id="240" name="Google Shape;240;p41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41"/>
          <p:cNvSpPr txBox="1"/>
          <p:nvPr/>
        </p:nvSpPr>
        <p:spPr>
          <a:xfrm>
            <a:off x="8123575" y="6028500"/>
            <a:ext cx="82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2" name="Google Shape;242;p41"/>
          <p:cNvSpPr txBox="1"/>
          <p:nvPr/>
        </p:nvSpPr>
        <p:spPr>
          <a:xfrm>
            <a:off x="786150" y="1433275"/>
            <a:ext cx="76182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Before, we needed a very complex function to represent this signal.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Now, we can use a simple function (such as sine or cosine).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But how is this related to machine learning ?!?!</a:t>
            </a:r>
            <a:endParaRPr b="1"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325" y="3482325"/>
            <a:ext cx="2692276" cy="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4209750" y="5073425"/>
            <a:ext cx="724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  <a:latin typeface="Roboto Slab"/>
                <a:ea typeface="Roboto Slab"/>
                <a:cs typeface="Roboto Slab"/>
                <a:sym typeface="Roboto Slab"/>
              </a:rPr>
              <a:t>g(t)</a:t>
            </a:r>
            <a:endParaRPr b="1" sz="2400">
              <a:solidFill>
                <a:srgbClr val="3C78D8"/>
              </a:solidFill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00" y="3383750"/>
            <a:ext cx="2692277" cy="11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126" y="3659900"/>
            <a:ext cx="581750" cy="58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41"/>
          <p:cNvCxnSpPr>
            <a:stCxn id="245" idx="3"/>
            <a:endCxn id="246" idx="1"/>
          </p:cNvCxnSpPr>
          <p:nvPr/>
        </p:nvCxnSpPr>
        <p:spPr>
          <a:xfrm flipH="1" rot="10800000">
            <a:off x="2995677" y="3950900"/>
            <a:ext cx="1285500" cy="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41"/>
          <p:cNvCxnSpPr>
            <a:stCxn id="243" idx="1"/>
            <a:endCxn id="246" idx="3"/>
          </p:cNvCxnSpPr>
          <p:nvPr/>
        </p:nvCxnSpPr>
        <p:spPr>
          <a:xfrm rot="10800000">
            <a:off x="4862825" y="3950775"/>
            <a:ext cx="1285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49" name="Google Shape;249;p41"/>
          <p:cNvCxnSpPr>
            <a:stCxn id="244" idx="0"/>
            <a:endCxn id="246" idx="2"/>
          </p:cNvCxnSpPr>
          <p:nvPr/>
        </p:nvCxnSpPr>
        <p:spPr>
          <a:xfrm rot="10800000">
            <a:off x="4572000" y="4241525"/>
            <a:ext cx="0" cy="831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41"/>
          <p:cNvSpPr/>
          <p:nvPr/>
        </p:nvSpPr>
        <p:spPr>
          <a:xfrm>
            <a:off x="4114800" y="5106575"/>
            <a:ext cx="900000" cy="52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The Problem With Feed Forward Neural Networks</a:t>
            </a:r>
            <a:endParaRPr sz="2400"/>
          </a:p>
        </p:txBody>
      </p:sp>
      <p:sp>
        <p:nvSpPr>
          <p:cNvPr id="256" name="Google Shape;256;p42"/>
          <p:cNvSpPr txBox="1"/>
          <p:nvPr>
            <p:ph idx="4294967295" type="body"/>
          </p:nvPr>
        </p:nvSpPr>
        <p:spPr>
          <a:xfrm>
            <a:off x="786150" y="1682275"/>
            <a:ext cx="7957800" cy="4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Take a 256x256 image, that is 65536 parameters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Add a hidden layer with 1000 neurons -&gt; over 65 million parameters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Add two hidden layers with 15000 neurons -&gt; over 1 billion parameters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Call this the curse of dimensionality!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We need a way to represent this data with lower dimensionality, but without losing important information.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7" name="Google Shape;257;p42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The Problem With Feed Forward Neural Networks</a:t>
            </a:r>
            <a:endParaRPr sz="2400"/>
          </a:p>
        </p:txBody>
      </p:sp>
      <p:sp>
        <p:nvSpPr>
          <p:cNvPr id="263" name="Google Shape;263;p43"/>
          <p:cNvSpPr txBox="1"/>
          <p:nvPr>
            <p:ph idx="4294967295" type="body"/>
          </p:nvPr>
        </p:nvSpPr>
        <p:spPr>
          <a:xfrm>
            <a:off x="786150" y="1682275"/>
            <a:ext cx="7957800" cy="48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the sensor problem, we took the signal within a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time frame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and used convolutions to output a more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desirable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representation of it.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Similarly in images, we can take a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neighbourhood of pixels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and use convolutions to output a more desirable 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representation of it too.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 the image context, a desirable representation is one that has minimal information loss and one which can also be easily represented in a lower dimension.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Using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convolutions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in such a way is what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forms the the basis of </a:t>
            </a: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convolutional neural networks (CNNs).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4" name="Google Shape;264;p43"/>
          <p:cNvSpPr txBox="1"/>
          <p:nvPr>
            <p:ph idx="12" type="sldNum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